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368" r:id="rId2"/>
    <p:sldId id="304" r:id="rId3"/>
    <p:sldId id="360" r:id="rId4"/>
    <p:sldId id="331" r:id="rId5"/>
    <p:sldId id="336" r:id="rId6"/>
    <p:sldId id="340" r:id="rId7"/>
    <p:sldId id="334" r:id="rId8"/>
    <p:sldId id="337" r:id="rId9"/>
    <p:sldId id="333" r:id="rId10"/>
    <p:sldId id="343" r:id="rId11"/>
    <p:sldId id="346" r:id="rId12"/>
    <p:sldId id="349" r:id="rId13"/>
    <p:sldId id="347" r:id="rId14"/>
    <p:sldId id="350" r:id="rId15"/>
    <p:sldId id="351" r:id="rId16"/>
    <p:sldId id="352" r:id="rId17"/>
    <p:sldId id="353" r:id="rId18"/>
    <p:sldId id="359" r:id="rId19"/>
    <p:sldId id="361" r:id="rId20"/>
    <p:sldId id="363" r:id="rId21"/>
    <p:sldId id="365" r:id="rId22"/>
    <p:sldId id="367" r:id="rId23"/>
    <p:sldId id="308" r:id="rId24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D"/>
    <a:srgbClr val="FFFFFF"/>
    <a:srgbClr val="F9F9F9"/>
    <a:srgbClr val="A9D18E"/>
    <a:srgbClr val="D09590"/>
    <a:srgbClr val="D0AFA8"/>
    <a:srgbClr val="EEDFDE"/>
    <a:srgbClr val="CA9D9A"/>
    <a:srgbClr val="000000"/>
    <a:srgbClr val="D5C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79570" autoAdjust="0"/>
  </p:normalViewPr>
  <p:slideViewPr>
    <p:cSldViewPr snapToGrid="0">
      <p:cViewPr varScale="1">
        <p:scale>
          <a:sx n="83" d="100"/>
          <a:sy n="83" d="100"/>
        </p:scale>
        <p:origin x="660" y="84"/>
      </p:cViewPr>
      <p:guideLst>
        <p:guide orient="horz" pos="2183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58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129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2244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052C-B9DA-473F-A2E8-F666611D05E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16169"/>
            <a:ext cx="4302625" cy="181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616168"/>
            <a:ext cx="4302625" cy="181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870DB-768C-44FD-A834-1F0D3A27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6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5229-9315-4D2B-8463-28426AFF4EA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6378" y="341064"/>
            <a:ext cx="3805091" cy="2854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222044" y="237067"/>
            <a:ext cx="5610578" cy="62195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88696-2DCC-4F3E-ADA9-F82279BC7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9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887413"/>
            <a:ext cx="30559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6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7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r>
              <a:rPr lang="ru-RU" dirty="0" smtClean="0"/>
              <a:t>Корректное размещение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3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83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07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5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4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66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4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7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887413"/>
            <a:ext cx="30559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37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66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35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9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3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r>
              <a:rPr lang="ru-RU" dirty="0" smtClean="0"/>
              <a:t>Автор в ЭШ2.0- женщина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r>
              <a:rPr lang="ru-RU" dirty="0" err="1" smtClean="0"/>
              <a:t>Инфоурок</a:t>
            </a:r>
            <a:r>
              <a:rPr lang="ru-RU" dirty="0" smtClean="0"/>
              <a:t> и Таня Л</a:t>
            </a:r>
          </a:p>
          <a:p>
            <a:r>
              <a:rPr lang="ru-RU" dirty="0" smtClean="0"/>
              <a:t>Автор в</a:t>
            </a:r>
            <a:r>
              <a:rPr lang="ru-RU" baseline="0" dirty="0" smtClean="0"/>
              <a:t> ЭШ2.0 - другой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2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r>
              <a:rPr lang="ru-RU" dirty="0" smtClean="0"/>
              <a:t>Надпись</a:t>
            </a:r>
            <a:r>
              <a:rPr lang="ru-RU" baseline="0" dirty="0" smtClean="0"/>
              <a:t> по содержанию. Автор не указан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8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5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r>
              <a:rPr lang="ru-RU" dirty="0" smtClean="0"/>
              <a:t>Корректное размещение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1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163" y="341313"/>
            <a:ext cx="4032250" cy="3025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1468" y="237067"/>
            <a:ext cx="5371154" cy="6219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1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4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8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9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7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3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9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6">
                <a:lumMod val="60000"/>
                <a:lumOff val="40000"/>
              </a:schemeClr>
            </a:gs>
            <a:gs pos="8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E924-E07F-4C93-B831-83DC3445B37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8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o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s.ru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www.mos.ru/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www.mos.ru/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school.kuz-edu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7412" y="6178379"/>
            <a:ext cx="2169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Кемерово </a:t>
            </a:r>
            <a:r>
              <a:rPr lang="ru-RU" sz="1600" dirty="0" smtClean="0"/>
              <a:t>12.11.2019г</a:t>
            </a:r>
            <a:r>
              <a:rPr lang="ru-RU" sz="1600" dirty="0"/>
              <a:t>.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60947" y="345797"/>
            <a:ext cx="8412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ГОУ ДПО (ПК) С КРИПКиПРО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Центр </a:t>
            </a:r>
            <a:r>
              <a:rPr lang="ru-RU" altLang="ru-RU" sz="1600" b="1" dirty="0" err="1" smtClean="0">
                <a:solidFill>
                  <a:srgbClr val="5F504D"/>
                </a:solidFill>
              </a:rPr>
              <a:t>цифровизации</a:t>
            </a:r>
            <a:r>
              <a:rPr lang="ru-RU" altLang="ru-RU" sz="1600" b="1" dirty="0" smtClean="0">
                <a:solidFill>
                  <a:srgbClr val="5F504D"/>
                </a:solidFill>
              </a:rPr>
              <a:t> образования</a:t>
            </a:r>
            <a:endParaRPr lang="ru-RU" altLang="ru-RU" sz="1600" b="1" dirty="0">
              <a:solidFill>
                <a:srgbClr val="5F50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194" y="5247355"/>
            <a:ext cx="7316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Время проведения: </a:t>
            </a:r>
            <a:r>
              <a:rPr lang="ru-RU" sz="1600" b="1" dirty="0" smtClean="0"/>
              <a:t>14:00 </a:t>
            </a:r>
            <a:r>
              <a:rPr lang="ru-RU" sz="1600" b="1" dirty="0"/>
              <a:t>– </a:t>
            </a:r>
            <a:r>
              <a:rPr lang="ru-RU" sz="1600" b="1" dirty="0" smtClean="0"/>
              <a:t>15:30</a:t>
            </a:r>
            <a:endParaRPr lang="ru-RU" sz="1600" b="1" dirty="0"/>
          </a:p>
          <a:p>
            <a:pPr marL="3592513" indent="-3592513"/>
            <a:r>
              <a:rPr lang="ru-RU" sz="1600" dirty="0"/>
              <a:t>Ведущий: </a:t>
            </a:r>
            <a:r>
              <a:rPr lang="ru-RU" sz="1600" b="1" dirty="0"/>
              <a:t>Вербилова Ирина Викторовна</a:t>
            </a:r>
            <a:r>
              <a:rPr lang="ru-RU" sz="1600" dirty="0"/>
              <a:t>, </a:t>
            </a:r>
            <a:r>
              <a:rPr lang="ru-RU" sz="1600" dirty="0" err="1"/>
              <a:t>зав.отделом</a:t>
            </a:r>
            <a:r>
              <a:rPr lang="ru-RU" sz="1600" dirty="0"/>
              <a:t> </a:t>
            </a:r>
            <a:r>
              <a:rPr lang="ru-RU" sz="1600" dirty="0" smtClean="0"/>
              <a:t>учебно-методического сопровождения </a:t>
            </a:r>
            <a:r>
              <a:rPr lang="ru-RU" sz="1600" dirty="0" err="1" smtClean="0"/>
              <a:t>цифровизации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3370" y="1130565"/>
            <a:ext cx="9144000" cy="626643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800" b="1" spc="300" dirty="0" smtClean="0">
                <a:solidFill>
                  <a:srgbClr val="C00000"/>
                </a:solidFill>
                <a:latin typeface="+mn-lt"/>
              </a:rPr>
              <a:t>ЦИФРОВАЯ ОБРАЗОВАТЕЛЬНАЯ СРЕДА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364" y="2073409"/>
            <a:ext cx="7777421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1. </a:t>
            </a:r>
            <a:r>
              <a:rPr lang="ru-RU" sz="2000" b="1" dirty="0" smtClean="0"/>
              <a:t>Интеллектуальная собственность в образовательной организации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2. </a:t>
            </a:r>
            <a:r>
              <a:rPr lang="ru-RU" sz="2000" b="1" dirty="0" smtClean="0"/>
              <a:t>Обеспечение </a:t>
            </a:r>
            <a:r>
              <a:rPr lang="ru-RU" sz="2000" b="1" dirty="0"/>
              <a:t>качества ресурсов БАЗЫ ЗНАНИЙ ЭШ2.0</a:t>
            </a:r>
          </a:p>
          <a:p>
            <a:pPr marL="1077913">
              <a:spcAft>
                <a:spcPts val="1200"/>
              </a:spcAft>
            </a:pPr>
            <a:r>
              <a:rPr lang="ru-RU" sz="2000" dirty="0" smtClean="0"/>
              <a:t>Соблюдение авторских прав</a:t>
            </a:r>
          </a:p>
          <a:p>
            <a:pPr marL="1077913">
              <a:spcAft>
                <a:spcPts val="1200"/>
              </a:spcAft>
            </a:pPr>
            <a:r>
              <a:rPr lang="ru-RU" sz="2000" dirty="0"/>
              <a:t>Корректность оформления и размещения материалов</a:t>
            </a:r>
          </a:p>
          <a:p>
            <a:pPr marL="1077913">
              <a:spcAft>
                <a:spcPts val="1200"/>
              </a:spcAft>
            </a:pPr>
            <a:r>
              <a:rPr lang="ru-RU" sz="2000" dirty="0" smtClean="0"/>
              <a:t>Экспертиза материалов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3. </a:t>
            </a:r>
            <a:r>
              <a:rPr lang="ru-RU" sz="2000" b="1" dirty="0"/>
              <a:t>Информация от Московской Электронной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41935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"/>
    </mc:Choice>
    <mc:Fallback xmlns="">
      <p:transition spd="slow" advTm="35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918" y="1246811"/>
            <a:ext cx="82409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Аудиоматериалы</a:t>
            </a:r>
          </a:p>
          <a:p>
            <a:pPr marL="1885950"/>
            <a:r>
              <a:rPr lang="ru-RU" b="1" dirty="0" smtClean="0"/>
              <a:t>Источник (место размещения)</a:t>
            </a:r>
          </a:p>
          <a:p>
            <a:pPr marL="1885950"/>
            <a:r>
              <a:rPr lang="ru-RU" b="1" dirty="0" smtClean="0"/>
              <a:t>Исполнитель</a:t>
            </a:r>
          </a:p>
          <a:p>
            <a:pPr marL="1885950"/>
            <a:r>
              <a:rPr lang="ru-RU" b="1" dirty="0" smtClean="0"/>
              <a:t>Название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8" y="2876646"/>
            <a:ext cx="3929975" cy="22282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2826909" y="3721798"/>
            <a:ext cx="545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Сказка о Попе и работнике его </a:t>
            </a:r>
            <a:r>
              <a:rPr lang="ru-RU" sz="1400" dirty="0" err="1" smtClean="0"/>
              <a:t>Балде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826909" y="3962641"/>
            <a:ext cx="545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Золотой петушок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826909" y="4179320"/>
            <a:ext cx="545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Сказка о мертвой царевне и семи богатырях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9902" y="4413625"/>
            <a:ext cx="545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 Лукоморья дуб зеленый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26909" y="4648368"/>
            <a:ext cx="545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Сказка о рыбаке и рыбки</a:t>
            </a:r>
            <a:endParaRPr lang="ru-RU" sz="1400" dirty="0"/>
          </a:p>
        </p:txBody>
      </p:sp>
      <p:sp>
        <p:nvSpPr>
          <p:cNvPr id="6" name="Выноска 1 5"/>
          <p:cNvSpPr/>
          <p:nvPr/>
        </p:nvSpPr>
        <p:spPr>
          <a:xfrm>
            <a:off x="6342928" y="1030132"/>
            <a:ext cx="1632030" cy="613459"/>
          </a:xfrm>
          <a:prstGeom prst="borderCallout1">
            <a:avLst>
              <a:gd name="adj1" fmla="val 3656"/>
              <a:gd name="adj2" fmla="val -1241"/>
              <a:gd name="adj3" fmla="val 104953"/>
              <a:gd name="adj4" fmla="val -5748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Указать в поле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Автор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5100092" y="1938420"/>
            <a:ext cx="2874866" cy="613459"/>
          </a:xfrm>
          <a:prstGeom prst="borderCallout1">
            <a:avLst>
              <a:gd name="adj1" fmla="val 35731"/>
              <a:gd name="adj2" fmla="val 525"/>
              <a:gd name="adj3" fmla="val 35141"/>
              <a:gd name="adj4" fmla="val -4203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Указать в поле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Содержимое материала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3634450" y="1906207"/>
            <a:ext cx="81023" cy="475002"/>
          </a:xfrm>
          <a:prstGeom prst="rightBrace">
            <a:avLst>
              <a:gd name="adj1" fmla="val 1757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5942" y="691723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Соблюдение авторских прав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918" y="1246811"/>
            <a:ext cx="82409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Изображения</a:t>
            </a:r>
          </a:p>
          <a:p>
            <a:pPr marL="1885950"/>
            <a:r>
              <a:rPr lang="ru-RU" b="1" dirty="0" smtClean="0"/>
              <a:t>Автор /  Источник (место размещения)</a:t>
            </a:r>
          </a:p>
          <a:p>
            <a:pPr marL="1885950"/>
            <a:r>
              <a:rPr lang="ru-RU" b="1" dirty="0" smtClean="0"/>
              <a:t>Краткое содержание (пояснения)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Выноска 1 12"/>
          <p:cNvSpPr/>
          <p:nvPr/>
        </p:nvSpPr>
        <p:spPr>
          <a:xfrm>
            <a:off x="6004597" y="2059210"/>
            <a:ext cx="2874866" cy="613459"/>
          </a:xfrm>
          <a:prstGeom prst="borderCallout1">
            <a:avLst>
              <a:gd name="adj1" fmla="val -118"/>
              <a:gd name="adj2" fmla="val 1330"/>
              <a:gd name="adj3" fmla="val -10142"/>
              <a:gd name="adj4" fmla="val -1103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Указать в поле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Содержимое материала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01" y="2828035"/>
            <a:ext cx="5177821" cy="25429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21" y="3814627"/>
            <a:ext cx="3120413" cy="18599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9" name="Прямая со стрелкой 8"/>
          <p:cNvCxnSpPr/>
          <p:nvPr/>
        </p:nvCxnSpPr>
        <p:spPr>
          <a:xfrm>
            <a:off x="2442258" y="4168962"/>
            <a:ext cx="2476983" cy="449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Выноска 1 11"/>
          <p:cNvSpPr/>
          <p:nvPr/>
        </p:nvSpPr>
        <p:spPr>
          <a:xfrm>
            <a:off x="7247433" y="1168207"/>
            <a:ext cx="1632030" cy="613459"/>
          </a:xfrm>
          <a:prstGeom prst="borderCallout1">
            <a:avLst>
              <a:gd name="adj1" fmla="val 3656"/>
              <a:gd name="adj2" fmla="val -1241"/>
              <a:gd name="adj3" fmla="val 84198"/>
              <a:gd name="adj4" fmla="val -6173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Указать в поле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Автор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5942" y="691723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Соблюдение авторских прав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57200" y="2079651"/>
            <a:ext cx="8293261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Корректность оформления и размещения </a:t>
            </a:r>
            <a:endParaRPr lang="ru-RU" sz="32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5942" y="750788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Некорректное оформление материалов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4" y="1633354"/>
            <a:ext cx="4814149" cy="33843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47" y="2344467"/>
            <a:ext cx="4484488" cy="451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Выноска 1 (с границей) 9"/>
          <p:cNvSpPr/>
          <p:nvPr/>
        </p:nvSpPr>
        <p:spPr>
          <a:xfrm>
            <a:off x="6696918" y="1894948"/>
            <a:ext cx="641432" cy="255967"/>
          </a:xfrm>
          <a:prstGeom prst="accentCallout1">
            <a:avLst>
              <a:gd name="adj1" fmla="val 18750"/>
              <a:gd name="adj2" fmla="val -8333"/>
              <a:gd name="adj3" fmla="val 10522"/>
              <a:gd name="adj4" fmla="val -2019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Выноска 1 (с границей) 15"/>
          <p:cNvSpPr/>
          <p:nvPr/>
        </p:nvSpPr>
        <p:spPr>
          <a:xfrm>
            <a:off x="7957868" y="4606724"/>
            <a:ext cx="1186131" cy="538937"/>
          </a:xfrm>
          <a:prstGeom prst="accentCallout1">
            <a:avLst>
              <a:gd name="adj1" fmla="val 18750"/>
              <a:gd name="adj2" fmla="val -8333"/>
              <a:gd name="adj3" fmla="val 55742"/>
              <a:gd name="adj4" fmla="val -774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Размер шрифтов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5942" y="750788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Некорректное размещение материалов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1251" y="1531142"/>
            <a:ext cx="408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Ссылки в виде текста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251" y="3107388"/>
            <a:ext cx="408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Ссылки в «никуда»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250" y="4683635"/>
            <a:ext cx="70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Отсутствие материала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2" r="19948" b="13751"/>
          <a:stretch/>
        </p:blipFill>
        <p:spPr>
          <a:xfrm>
            <a:off x="4977114" y="1357330"/>
            <a:ext cx="3359503" cy="6603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21" y="3381905"/>
            <a:ext cx="2769632" cy="10271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96" y="1967752"/>
            <a:ext cx="2953162" cy="7811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95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5942" y="750788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Корректное оформление и размещение материалов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87" y="2963137"/>
            <a:ext cx="2769632" cy="10271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5" y="1628161"/>
            <a:ext cx="6183671" cy="36971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8" name="Прямая со стрелкой 7"/>
          <p:cNvCxnSpPr/>
          <p:nvPr/>
        </p:nvCxnSpPr>
        <p:spPr>
          <a:xfrm>
            <a:off x="2546430" y="2963137"/>
            <a:ext cx="1585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5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5942" y="750788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Корректное оформление и размещение материалов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87" y="2963137"/>
            <a:ext cx="2769632" cy="10271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90" y="1219552"/>
            <a:ext cx="4358900" cy="5541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155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57200" y="2079651"/>
            <a:ext cx="7837713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Экспертиза материалов</a:t>
            </a:r>
            <a:endParaRPr lang="ru-RU" sz="36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5485" y="691723"/>
            <a:ext cx="783771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Экспертиза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5485" y="3460001"/>
            <a:ext cx="7837713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СЕЙЧАС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158" y="3796797"/>
            <a:ext cx="725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Только «автономные» ЭОР </a:t>
            </a:r>
            <a:endParaRPr lang="ru-RU" sz="24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691571" y="3899899"/>
            <a:ext cx="2731625" cy="1093551"/>
          </a:xfrm>
          <a:prstGeom prst="wedgeRoundRectCallout">
            <a:avLst>
              <a:gd name="adj1" fmla="val -49646"/>
              <a:gd name="adj2" fmla="val -1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97873" y="4062922"/>
            <a:ext cx="2650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Личный кабинет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69439" y="4434992"/>
            <a:ext cx="2775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https://eschool.kuz-edu.ru/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739" y="4596119"/>
            <a:ext cx="4507378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ПЕРСПЕКТИВА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326" y="5098036"/>
            <a:ext cx="7995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 материалы Базы знаний </a:t>
            </a:r>
            <a:r>
              <a:rPr lang="ru-RU" sz="2400" dirty="0" smtClean="0"/>
              <a:t>ЭШ2.0: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С прикреплением экспертного заключения к материалу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Публикация в БЗ только после экспертизы.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7614" y="1480719"/>
            <a:ext cx="7837713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ДЛЯ ЧЕГО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3629" y="2366335"/>
            <a:ext cx="787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Получение экспертного заключения о публикации в СМИ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73629" y="2821064"/>
            <a:ext cx="6628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Подтверждение публикации для аттестации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73629" y="1850051"/>
            <a:ext cx="662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Подтверждение качества материала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51460" y="301269"/>
            <a:ext cx="546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Информация от Московской Электронной Школы</a:t>
            </a:r>
            <a:endParaRPr lang="ru-RU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586"/>
            <a:ext cx="9144000" cy="336020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49792" y="5791434"/>
            <a:ext cx="2103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www.mos.ru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2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60947" y="345797"/>
            <a:ext cx="8412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ГОУ ДПО (ПК) С КРИПКиПРО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Центр </a:t>
            </a:r>
            <a:r>
              <a:rPr lang="ru-RU" altLang="ru-RU" sz="1600" b="1" dirty="0" err="1" smtClean="0">
                <a:solidFill>
                  <a:srgbClr val="5F504D"/>
                </a:solidFill>
              </a:rPr>
              <a:t>цифровизации</a:t>
            </a:r>
            <a:r>
              <a:rPr lang="ru-RU" altLang="ru-RU" sz="1600" b="1" dirty="0" smtClean="0">
                <a:solidFill>
                  <a:srgbClr val="5F504D"/>
                </a:solidFill>
              </a:rPr>
              <a:t> образования</a:t>
            </a:r>
            <a:endParaRPr lang="ru-RU" altLang="ru-RU" sz="1600" b="1" dirty="0">
              <a:solidFill>
                <a:srgbClr val="5F504D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055" y="1618610"/>
            <a:ext cx="9144000" cy="122871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800" b="1" spc="300" dirty="0" smtClean="0">
                <a:solidFill>
                  <a:srgbClr val="C00000"/>
                </a:solidFill>
                <a:latin typeface="+mn-lt"/>
              </a:rPr>
              <a:t>ЦИФРОВАЯ ОБРАЗОВАТЕЛЬНАЯ СРЕДА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Обеспечение качества ресурсов БАЗЫ ЗНАНИЙ ЭШ2.0</a:t>
            </a:r>
            <a:endParaRPr lang="ru-RU" sz="28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466" y="3045510"/>
            <a:ext cx="642717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Соблюдение авторских прав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Корректность оформления и размещения материалов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Экспертиза материалов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15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"/>
    </mc:Choice>
    <mc:Fallback xmlns="">
      <p:transition spd="slow" advTm="357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586"/>
            <a:ext cx="9144000" cy="33602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5722"/>
            <a:ext cx="9144000" cy="32377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02692"/>
            <a:ext cx="9265817" cy="295530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49792" y="5791434"/>
            <a:ext cx="2103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www.mos.ru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51460" y="301269"/>
            <a:ext cx="546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Информация от Московской Электронной Школы</a:t>
            </a:r>
            <a:endParaRPr lang="ru-RU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586"/>
            <a:ext cx="9144000" cy="33602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2692"/>
            <a:ext cx="9265817" cy="295530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49792" y="5791434"/>
            <a:ext cx="2103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www.mos.ru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36" y="2409204"/>
            <a:ext cx="8221222" cy="44487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51460" y="301269"/>
            <a:ext cx="546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Информация от Московской Электронной Школы</a:t>
            </a:r>
            <a:endParaRPr lang="ru-RU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586"/>
            <a:ext cx="9144000" cy="33602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2692"/>
            <a:ext cx="9265817" cy="295530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49792" y="5791434"/>
            <a:ext cx="2103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www.mos.ru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36" y="2409204"/>
            <a:ext cx="8221222" cy="4448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6934" y="5526975"/>
            <a:ext cx="5910826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Отчуждение авторских прав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Невозможность использования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160736">
            <a:off x="3044287" y="3570332"/>
            <a:ext cx="571421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От 100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тыс.руб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за 500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обращений 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год   до 150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тыс.руб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за 3 000 обращений в год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51460" y="301269"/>
            <a:ext cx="546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Информация от Московской Электронной Школы</a:t>
            </a:r>
            <a:endParaRPr lang="ru-RU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7412" y="6178379"/>
            <a:ext cx="2169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Кемерово </a:t>
            </a:r>
            <a:r>
              <a:rPr lang="ru-RU" sz="1600" dirty="0" smtClean="0"/>
              <a:t>12.11.2019г</a:t>
            </a:r>
            <a:r>
              <a:rPr lang="ru-RU" sz="1600" dirty="0"/>
              <a:t>.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60947" y="345797"/>
            <a:ext cx="8412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ГОУ ДПО (ПК) С КРИПКиПРО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Центр </a:t>
            </a:r>
            <a:r>
              <a:rPr lang="ru-RU" altLang="ru-RU" sz="1600" b="1" dirty="0" err="1" smtClean="0">
                <a:solidFill>
                  <a:srgbClr val="5F504D"/>
                </a:solidFill>
              </a:rPr>
              <a:t>цифровизации</a:t>
            </a:r>
            <a:r>
              <a:rPr lang="ru-RU" altLang="ru-RU" sz="1600" b="1" dirty="0" smtClean="0">
                <a:solidFill>
                  <a:srgbClr val="5F504D"/>
                </a:solidFill>
              </a:rPr>
              <a:t> образования</a:t>
            </a:r>
            <a:endParaRPr lang="ru-RU" altLang="ru-RU" sz="1600" b="1" dirty="0">
              <a:solidFill>
                <a:srgbClr val="5F504D"/>
              </a:solidFill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239920" y="3224060"/>
            <a:ext cx="8654715" cy="1692771"/>
          </a:xfrm>
          <a:prstGeom prst="rect">
            <a:avLst/>
          </a:prstGeom>
          <a:solidFill>
            <a:schemeClr val="bg1"/>
          </a:solidFill>
          <a:ln>
            <a:solidFill>
              <a:srgbClr val="D0AFA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УВАЖАЕМЫЕ КОЛЛЕГИ! </a:t>
            </a:r>
            <a:endParaRPr lang="ru-RU" sz="2800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</a:rPr>
              <a:t>Просим заполнить </a:t>
            </a:r>
            <a:r>
              <a:rPr lang="ru-RU" sz="2800" b="1" dirty="0" smtClean="0">
                <a:solidFill>
                  <a:srgbClr val="C00000"/>
                </a:solidFill>
              </a:rPr>
              <a:t>онлайн-анкету </a:t>
            </a:r>
            <a:r>
              <a:rPr lang="ru-RU" sz="2800" b="1" dirty="0">
                <a:solidFill>
                  <a:srgbClr val="C00000"/>
                </a:solidFill>
              </a:rPr>
              <a:t>обратной связи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hlinkClick r:id="rId3"/>
              </a:rPr>
              <a:t>http://eschool.kuz-edu.ru/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202427"/>
            <a:ext cx="9144000" cy="122871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800" b="1" spc="300" dirty="0" smtClean="0">
                <a:solidFill>
                  <a:srgbClr val="C00000"/>
                </a:solidFill>
                <a:latin typeface="+mn-lt"/>
              </a:rPr>
              <a:t>ЦИФРОВАЯ ОБРАЗОВАТЕЛЬНАЯ СРЕДА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Обеспечение качества ресурсов БАЗЫ ЗНАНИЙ ЭШ2.0</a:t>
            </a:r>
            <a:endParaRPr lang="ru-RU" sz="28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"/>
    </mc:Choice>
    <mc:Fallback xmlns="">
      <p:transition spd="slow" advTm="7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57200" y="2079651"/>
            <a:ext cx="7837713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Соблюдение авторских прав</a:t>
            </a:r>
            <a:endParaRPr lang="ru-RU" sz="36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40226" b="6895"/>
          <a:stretch/>
        </p:blipFill>
        <p:spPr>
          <a:xfrm>
            <a:off x="879715" y="3541610"/>
            <a:ext cx="5243294" cy="15628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2118167" y="4016415"/>
            <a:ext cx="1412130" cy="405114"/>
          </a:xfrm>
          <a:prstGeom prst="rect">
            <a:avLst/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5942" y="691723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НЕ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Соблюдение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авторских прав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4"/>
          <a:stretch/>
        </p:blipFill>
        <p:spPr>
          <a:xfrm>
            <a:off x="451212" y="1285511"/>
            <a:ext cx="6287377" cy="42471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477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5942" y="670601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НЕ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Соблюдение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авторских прав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4"/>
          <a:stretch/>
        </p:blipFill>
        <p:spPr>
          <a:xfrm>
            <a:off x="451212" y="1285511"/>
            <a:ext cx="6287377" cy="42471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451212" y="1285511"/>
            <a:ext cx="6287377" cy="4133654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086" y="1192508"/>
            <a:ext cx="6154009" cy="49822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6597570" y="5717894"/>
            <a:ext cx="1375525" cy="45688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5942" y="691723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НЕ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Соблюдение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авторских прав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4"/>
          <a:stretch/>
        </p:blipFill>
        <p:spPr>
          <a:xfrm>
            <a:off x="451212" y="1285511"/>
            <a:ext cx="6287377" cy="42471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086" y="1192508"/>
            <a:ext cx="6154009" cy="49822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6597570" y="5717894"/>
            <a:ext cx="1375525" cy="45688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1212" y="1285511"/>
            <a:ext cx="6287377" cy="4133654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19086" y="1285511"/>
            <a:ext cx="6033996" cy="4889267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40" y="1629630"/>
            <a:ext cx="5106113" cy="50108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463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5942" y="691723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НЕ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Соблюдение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авторских прав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4"/>
          <a:stretch/>
        </p:blipFill>
        <p:spPr>
          <a:xfrm>
            <a:off x="1481560" y="1532208"/>
            <a:ext cx="6159526" cy="40699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255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5942" y="691723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Соблюдение авторских прав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008" y="1330242"/>
            <a:ext cx="5176069" cy="49797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5497976" y="5853066"/>
            <a:ext cx="1229102" cy="45688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85" y="301269"/>
            <a:ext cx="828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ЦОС: обеспечение качества ресурсов Базы Знаний ЭШ2.0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91609" y="670601"/>
            <a:ext cx="5825977" cy="211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8216" y="2090058"/>
            <a:ext cx="824095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</a:t>
            </a:r>
            <a:r>
              <a:rPr lang="ru-RU" dirty="0" smtClean="0"/>
              <a:t>:  </a:t>
            </a:r>
            <a:r>
              <a:rPr lang="ru-RU" sz="2000" i="1" dirty="0">
                <a:solidFill>
                  <a:srgbClr val="FF0000"/>
                </a:solidFill>
              </a:rPr>
              <a:t>пользователь</a:t>
            </a: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должен указать:</a:t>
            </a:r>
          </a:p>
          <a:p>
            <a:pPr marL="3314700" indent="-342900">
              <a:buFontTx/>
              <a:buChar char="-"/>
            </a:pPr>
            <a:r>
              <a:rPr lang="ru-RU" sz="2000" i="1" dirty="0">
                <a:solidFill>
                  <a:srgbClr val="FF0000"/>
                </a:solidFill>
              </a:rPr>
              <a:t>А</a:t>
            </a:r>
            <a:r>
              <a:rPr lang="ru-RU" sz="2000" i="1" dirty="0" smtClean="0">
                <a:solidFill>
                  <a:srgbClr val="FF0000"/>
                </a:solidFill>
              </a:rPr>
              <a:t>втора материала</a:t>
            </a:r>
          </a:p>
          <a:p>
            <a:pPr marL="3314700" indent="-342900"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</a:rPr>
              <a:t>«Информация из открытых источников» </a:t>
            </a:r>
          </a:p>
          <a:p>
            <a:endParaRPr lang="ru-RU" dirty="0" smtClean="0"/>
          </a:p>
          <a:p>
            <a:endParaRPr lang="ru-RU" dirty="0"/>
          </a:p>
          <a:p>
            <a:pPr marL="3771900" indent="-3771900"/>
            <a:r>
              <a:rPr lang="ru-RU" b="1" dirty="0" smtClean="0"/>
              <a:t>Материал добавлен пользователем</a:t>
            </a:r>
            <a:r>
              <a:rPr lang="ru-RU" dirty="0" smtClean="0"/>
              <a:t>: указывается автоматически по </a:t>
            </a:r>
            <a:r>
              <a:rPr lang="ru-RU" i="1" dirty="0" smtClean="0"/>
              <a:t>учетной записи пользователя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5942" y="691723"/>
            <a:ext cx="80826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Соблюдение авторских прав</a:t>
            </a:r>
            <a:endParaRPr lang="ru-RU" sz="2400" b="1" spc="225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"/>
    </mc:Choice>
    <mc:Fallback xmlns="">
      <p:transition spd="slow" advTm="335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7124</TotalTime>
  <Words>570</Words>
  <Application>Microsoft Office PowerPoint</Application>
  <PresentationFormat>Экран (4:3)</PresentationFormat>
  <Paragraphs>139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Candara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Вербилова</dc:creator>
  <cp:lastModifiedBy>PopovPS@live.ru</cp:lastModifiedBy>
  <cp:revision>413</cp:revision>
  <cp:lastPrinted>2019-10-30T07:36:35Z</cp:lastPrinted>
  <dcterms:created xsi:type="dcterms:W3CDTF">2015-08-18T08:46:51Z</dcterms:created>
  <dcterms:modified xsi:type="dcterms:W3CDTF">2019-11-13T07:32:32Z</dcterms:modified>
</cp:coreProperties>
</file>